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8.xml" ContentType="application/vnd.openxmlformats-officedocument.themeOverr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9.xml" ContentType="application/vnd.openxmlformats-officedocument.themeOverr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theme/themeOverride10.xml" ContentType="application/vnd.openxmlformats-officedocument.themeOverr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theme/themeOverride11.xml" ContentType="application/vnd.openxmlformats-officedocument.themeOverr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theme/themeOverride12.xml" ContentType="application/vnd.openxmlformats-officedocument.themeOverrid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theme/themeOverride13.xml" ContentType="application/vnd.openxmlformats-officedocument.themeOverr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theme/themeOverride14.xml" ContentType="application/vnd.openxmlformats-officedocument.themeOverr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16"/>
  </p:notesMasterIdLst>
  <p:handoutMasterIdLst>
    <p:handoutMasterId r:id="rId17"/>
  </p:handoutMasterIdLst>
  <p:sldIdLst>
    <p:sldId id="342" r:id="rId2"/>
    <p:sldId id="355" r:id="rId3"/>
    <p:sldId id="356" r:id="rId4"/>
    <p:sldId id="357" r:id="rId5"/>
    <p:sldId id="343" r:id="rId6"/>
    <p:sldId id="345" r:id="rId7"/>
    <p:sldId id="358" r:id="rId8"/>
    <p:sldId id="359" r:id="rId9"/>
    <p:sldId id="360" r:id="rId10"/>
    <p:sldId id="364" r:id="rId11"/>
    <p:sldId id="365" r:id="rId12"/>
    <p:sldId id="366" r:id="rId13"/>
    <p:sldId id="367" r:id="rId14"/>
    <p:sldId id="368" r:id="rId15"/>
  </p:sldIdLst>
  <p:sldSz cx="12188825" cy="6858000"/>
  <p:notesSz cx="7010400" cy="9296400"/>
  <p:custDataLst>
    <p:tags r:id="rId1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oney, Horace" initials="RH" lastIdx="1" clrIdx="0">
    <p:extLst>
      <p:ext uri="{19B8F6BF-5375-455C-9EA6-DF929625EA0E}">
        <p15:presenceInfo xmlns:p15="http://schemas.microsoft.com/office/powerpoint/2012/main" userId="S::rooneyh@tesd.net::eef214a1-38df-492d-b92b-79883c4ee5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88" y="48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ately, Patrick" userId="cd4caa00-6076-4568-a726-ad3e7d2c8e3f" providerId="ADAL" clId="{44542E30-F785-438B-ACA6-7C5CF992AB41}"/>
    <pc:docChg chg="delSld delMainMaster">
      <pc:chgData name="Gately, Patrick" userId="cd4caa00-6076-4568-a726-ad3e7d2c8e3f" providerId="ADAL" clId="{44542E30-F785-438B-ACA6-7C5CF992AB41}" dt="2024-08-26T15:24:40.059" v="9" actId="47"/>
      <pc:docMkLst>
        <pc:docMk/>
      </pc:docMkLst>
      <pc:sldChg chg="del">
        <pc:chgData name="Gately, Patrick" userId="cd4caa00-6076-4568-a726-ad3e7d2c8e3f" providerId="ADAL" clId="{44542E30-F785-438B-ACA6-7C5CF992AB41}" dt="2024-08-26T15:24:15.764" v="0" actId="47"/>
        <pc:sldMkLst>
          <pc:docMk/>
          <pc:sldMk cId="2808920126" sldId="265"/>
        </pc:sldMkLst>
      </pc:sldChg>
      <pc:sldChg chg="del">
        <pc:chgData name="Gately, Patrick" userId="cd4caa00-6076-4568-a726-ad3e7d2c8e3f" providerId="ADAL" clId="{44542E30-F785-438B-ACA6-7C5CF992AB41}" dt="2024-08-26T15:24:35.889" v="6" actId="47"/>
        <pc:sldMkLst>
          <pc:docMk/>
          <pc:sldMk cId="2139132589" sldId="310"/>
        </pc:sldMkLst>
      </pc:sldChg>
      <pc:sldChg chg="del">
        <pc:chgData name="Gately, Patrick" userId="cd4caa00-6076-4568-a726-ad3e7d2c8e3f" providerId="ADAL" clId="{44542E30-F785-438B-ACA6-7C5CF992AB41}" dt="2024-08-26T15:24:22.199" v="2" actId="47"/>
        <pc:sldMkLst>
          <pc:docMk/>
          <pc:sldMk cId="1508026902" sldId="321"/>
        </pc:sldMkLst>
      </pc:sldChg>
      <pc:sldChg chg="del">
        <pc:chgData name="Gately, Patrick" userId="cd4caa00-6076-4568-a726-ad3e7d2c8e3f" providerId="ADAL" clId="{44542E30-F785-438B-ACA6-7C5CF992AB41}" dt="2024-08-26T15:24:17.127" v="1" actId="47"/>
        <pc:sldMkLst>
          <pc:docMk/>
          <pc:sldMk cId="2681263822" sldId="333"/>
        </pc:sldMkLst>
      </pc:sldChg>
      <pc:sldChg chg="del">
        <pc:chgData name="Gately, Patrick" userId="cd4caa00-6076-4568-a726-ad3e7d2c8e3f" providerId="ADAL" clId="{44542E30-F785-438B-ACA6-7C5CF992AB41}" dt="2024-08-26T15:24:24.073" v="3" actId="47"/>
        <pc:sldMkLst>
          <pc:docMk/>
          <pc:sldMk cId="372119414" sldId="341"/>
        </pc:sldMkLst>
      </pc:sldChg>
      <pc:sldChg chg="del">
        <pc:chgData name="Gately, Patrick" userId="cd4caa00-6076-4568-a726-ad3e7d2c8e3f" providerId="ADAL" clId="{44542E30-F785-438B-ACA6-7C5CF992AB41}" dt="2024-08-26T15:24:37.064" v="7" actId="47"/>
        <pc:sldMkLst>
          <pc:docMk/>
          <pc:sldMk cId="3560327180" sldId="361"/>
        </pc:sldMkLst>
      </pc:sldChg>
      <pc:sldChg chg="del">
        <pc:chgData name="Gately, Patrick" userId="cd4caa00-6076-4568-a726-ad3e7d2c8e3f" providerId="ADAL" clId="{44542E30-F785-438B-ACA6-7C5CF992AB41}" dt="2024-08-26T15:24:34.730" v="5" actId="47"/>
        <pc:sldMkLst>
          <pc:docMk/>
          <pc:sldMk cId="2685555230" sldId="362"/>
        </pc:sldMkLst>
      </pc:sldChg>
      <pc:sldChg chg="del">
        <pc:chgData name="Gately, Patrick" userId="cd4caa00-6076-4568-a726-ad3e7d2c8e3f" providerId="ADAL" clId="{44542E30-F785-438B-ACA6-7C5CF992AB41}" dt="2024-08-26T15:24:30.830" v="4" actId="47"/>
        <pc:sldMkLst>
          <pc:docMk/>
          <pc:sldMk cId="2130557741" sldId="370"/>
        </pc:sldMkLst>
      </pc:sldChg>
      <pc:sldChg chg="del">
        <pc:chgData name="Gately, Patrick" userId="cd4caa00-6076-4568-a726-ad3e7d2c8e3f" providerId="ADAL" clId="{44542E30-F785-438B-ACA6-7C5CF992AB41}" dt="2024-08-26T15:24:40.059" v="9" actId="47"/>
        <pc:sldMkLst>
          <pc:docMk/>
          <pc:sldMk cId="3035734189" sldId="371"/>
        </pc:sldMkLst>
      </pc:sldChg>
      <pc:sldChg chg="del">
        <pc:chgData name="Gately, Patrick" userId="cd4caa00-6076-4568-a726-ad3e7d2c8e3f" providerId="ADAL" clId="{44542E30-F785-438B-ACA6-7C5CF992AB41}" dt="2024-08-26T15:24:38.791" v="8" actId="47"/>
        <pc:sldMkLst>
          <pc:docMk/>
          <pc:sldMk cId="1897629173" sldId="372"/>
        </pc:sldMkLst>
      </pc:sldChg>
      <pc:sldMasterChg chg="del delSldLayout">
        <pc:chgData name="Gately, Patrick" userId="cd4caa00-6076-4568-a726-ad3e7d2c8e3f" providerId="ADAL" clId="{44542E30-F785-438B-ACA6-7C5CF992AB41}" dt="2024-08-26T15:24:37.064" v="7" actId="47"/>
        <pc:sldMasterMkLst>
          <pc:docMk/>
          <pc:sldMasterMk cId="1403059996" sldId="2147483648"/>
        </pc:sldMasterMkLst>
        <pc:sldLayoutChg chg="del">
          <pc:chgData name="Gately, Patrick" userId="cd4caa00-6076-4568-a726-ad3e7d2c8e3f" providerId="ADAL" clId="{44542E30-F785-438B-ACA6-7C5CF992AB41}" dt="2024-08-26T15:24:37.064" v="7" actId="47"/>
          <pc:sldLayoutMkLst>
            <pc:docMk/>
            <pc:sldMasterMk cId="1403059996" sldId="2147483648"/>
            <pc:sldLayoutMk cId="94999051" sldId="2147483649"/>
          </pc:sldLayoutMkLst>
        </pc:sldLayoutChg>
        <pc:sldLayoutChg chg="del">
          <pc:chgData name="Gately, Patrick" userId="cd4caa00-6076-4568-a726-ad3e7d2c8e3f" providerId="ADAL" clId="{44542E30-F785-438B-ACA6-7C5CF992AB41}" dt="2024-08-26T15:24:37.064" v="7" actId="47"/>
          <pc:sldLayoutMkLst>
            <pc:docMk/>
            <pc:sldMasterMk cId="1403059996" sldId="2147483648"/>
            <pc:sldLayoutMk cId="2738254095" sldId="2147483650"/>
          </pc:sldLayoutMkLst>
        </pc:sldLayoutChg>
        <pc:sldLayoutChg chg="del">
          <pc:chgData name="Gately, Patrick" userId="cd4caa00-6076-4568-a726-ad3e7d2c8e3f" providerId="ADAL" clId="{44542E30-F785-438B-ACA6-7C5CF992AB41}" dt="2024-08-26T15:24:37.064" v="7" actId="47"/>
          <pc:sldLayoutMkLst>
            <pc:docMk/>
            <pc:sldMasterMk cId="1403059996" sldId="2147483648"/>
            <pc:sldLayoutMk cId="1761813311" sldId="2147483651"/>
          </pc:sldLayoutMkLst>
        </pc:sldLayoutChg>
        <pc:sldLayoutChg chg="del">
          <pc:chgData name="Gately, Patrick" userId="cd4caa00-6076-4568-a726-ad3e7d2c8e3f" providerId="ADAL" clId="{44542E30-F785-438B-ACA6-7C5CF992AB41}" dt="2024-08-26T15:24:37.064" v="7" actId="47"/>
          <pc:sldLayoutMkLst>
            <pc:docMk/>
            <pc:sldMasterMk cId="1403059996" sldId="2147483648"/>
            <pc:sldLayoutMk cId="2825340762" sldId="2147483652"/>
          </pc:sldLayoutMkLst>
        </pc:sldLayoutChg>
        <pc:sldLayoutChg chg="del">
          <pc:chgData name="Gately, Patrick" userId="cd4caa00-6076-4568-a726-ad3e7d2c8e3f" providerId="ADAL" clId="{44542E30-F785-438B-ACA6-7C5CF992AB41}" dt="2024-08-26T15:24:37.064" v="7" actId="47"/>
          <pc:sldLayoutMkLst>
            <pc:docMk/>
            <pc:sldMasterMk cId="1403059996" sldId="2147483648"/>
            <pc:sldLayoutMk cId="4208419506" sldId="2147483653"/>
          </pc:sldLayoutMkLst>
        </pc:sldLayoutChg>
        <pc:sldLayoutChg chg="del">
          <pc:chgData name="Gately, Patrick" userId="cd4caa00-6076-4568-a726-ad3e7d2c8e3f" providerId="ADAL" clId="{44542E30-F785-438B-ACA6-7C5CF992AB41}" dt="2024-08-26T15:24:37.064" v="7" actId="47"/>
          <pc:sldLayoutMkLst>
            <pc:docMk/>
            <pc:sldMasterMk cId="1403059996" sldId="2147483648"/>
            <pc:sldLayoutMk cId="1626631400" sldId="2147483654"/>
          </pc:sldLayoutMkLst>
        </pc:sldLayoutChg>
        <pc:sldLayoutChg chg="del">
          <pc:chgData name="Gately, Patrick" userId="cd4caa00-6076-4568-a726-ad3e7d2c8e3f" providerId="ADAL" clId="{44542E30-F785-438B-ACA6-7C5CF992AB41}" dt="2024-08-26T15:24:37.064" v="7" actId="47"/>
          <pc:sldLayoutMkLst>
            <pc:docMk/>
            <pc:sldMasterMk cId="1403059996" sldId="2147483648"/>
            <pc:sldLayoutMk cId="3607540120" sldId="2147483655"/>
          </pc:sldLayoutMkLst>
        </pc:sldLayoutChg>
        <pc:sldLayoutChg chg="del">
          <pc:chgData name="Gately, Patrick" userId="cd4caa00-6076-4568-a726-ad3e7d2c8e3f" providerId="ADAL" clId="{44542E30-F785-438B-ACA6-7C5CF992AB41}" dt="2024-08-26T15:24:37.064" v="7" actId="47"/>
          <pc:sldLayoutMkLst>
            <pc:docMk/>
            <pc:sldMasterMk cId="1403059996" sldId="2147483648"/>
            <pc:sldLayoutMk cId="2544981540" sldId="2147483656"/>
          </pc:sldLayoutMkLst>
        </pc:sldLayoutChg>
        <pc:sldLayoutChg chg="del">
          <pc:chgData name="Gately, Patrick" userId="cd4caa00-6076-4568-a726-ad3e7d2c8e3f" providerId="ADAL" clId="{44542E30-F785-438B-ACA6-7C5CF992AB41}" dt="2024-08-26T15:24:37.064" v="7" actId="47"/>
          <pc:sldLayoutMkLst>
            <pc:docMk/>
            <pc:sldMasterMk cId="1403059996" sldId="2147483648"/>
            <pc:sldLayoutMk cId="2249172152" sldId="2147483657"/>
          </pc:sldLayoutMkLst>
        </pc:sldLayoutChg>
        <pc:sldLayoutChg chg="del">
          <pc:chgData name="Gately, Patrick" userId="cd4caa00-6076-4568-a726-ad3e7d2c8e3f" providerId="ADAL" clId="{44542E30-F785-438B-ACA6-7C5CF992AB41}" dt="2024-08-26T15:24:37.064" v="7" actId="47"/>
          <pc:sldLayoutMkLst>
            <pc:docMk/>
            <pc:sldMasterMk cId="1403059996" sldId="2147483648"/>
            <pc:sldLayoutMk cId="460095310" sldId="2147483658"/>
          </pc:sldLayoutMkLst>
        </pc:sldLayoutChg>
        <pc:sldLayoutChg chg="del">
          <pc:chgData name="Gately, Patrick" userId="cd4caa00-6076-4568-a726-ad3e7d2c8e3f" providerId="ADAL" clId="{44542E30-F785-438B-ACA6-7C5CF992AB41}" dt="2024-08-26T15:24:37.064" v="7" actId="47"/>
          <pc:sldLayoutMkLst>
            <pc:docMk/>
            <pc:sldMasterMk cId="1403059996" sldId="2147483648"/>
            <pc:sldLayoutMk cId="4079035419" sldId="2147483659"/>
          </pc:sldLayoutMkLst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0.xm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1.xm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2.xml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3.xml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4.xml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package" Target="../embeddings/Microsoft_Excel_Worksheet13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8.xm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9.xm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0"/>
      <c:rotY val="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7752-4BA3-BD0B-AB6E7D4258F1}"/>
              </c:ext>
            </c:extLst>
          </c:dPt>
          <c:dLbls>
            <c:dLbl>
              <c:idx val="0"/>
              <c:layout>
                <c:manualLayout>
                  <c:x val="0.27609531028449014"/>
                  <c:y val="-2.65449986061263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752-4BA3-BD0B-AB6E7D4258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Scoreboard!$A$1</c:f>
              <c:strCache>
                <c:ptCount val="1"/>
                <c:pt idx="0">
                  <c:v>Overall District ORF Results (Grades 2-4)</c:v>
                </c:pt>
              </c:strCache>
            </c:strRef>
          </c:cat>
          <c:val>
            <c:numRef>
              <c:f>Scoreboard!$B$1</c:f>
              <c:numCache>
                <c:formatCode>0%</c:formatCode>
                <c:ptCount val="1"/>
                <c:pt idx="0">
                  <c:v>0.84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752-4BA3-BD0B-AB6E7D4258F1}"/>
            </c:ext>
          </c:extLst>
        </c:ser>
        <c:ser>
          <c:idx val="1"/>
          <c:order val="1"/>
          <c:spPr>
            <a:solidFill>
              <a:srgbClr val="FFC0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9.7742254200983494E-2"/>
                  <c:y val="9.95437447729734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752-4BA3-BD0B-AB6E7D4258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Scoreboard!$A$1</c:f>
              <c:strCache>
                <c:ptCount val="1"/>
                <c:pt idx="0">
                  <c:v>Overall District ORF Results (Grades 2-4)</c:v>
                </c:pt>
              </c:strCache>
            </c:strRef>
          </c:cat>
          <c:val>
            <c:numRef>
              <c:f>Scoreboard!$C$1</c:f>
              <c:numCache>
                <c:formatCode>0%</c:formatCode>
                <c:ptCount val="1"/>
                <c:pt idx="0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752-4BA3-BD0B-AB6E7D4258F1}"/>
            </c:ext>
          </c:extLst>
        </c:ser>
        <c:ser>
          <c:idx val="2"/>
          <c:order val="2"/>
          <c:spPr>
            <a:solidFill>
              <a:srgbClr val="C000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5.6716482637946118E-2"/>
                  <c:y val="-6.6362496515315755E-3"/>
                </c:manualLayout>
              </c:layout>
              <c:tx>
                <c:rich>
                  <a:bodyPr/>
                  <a:lstStyle/>
                  <a:p>
                    <a:fld id="{CB72CDA5-FD1A-432E-A0EA-2C446A83F628}" type="VALUE">
                      <a:rPr lang="en-US" sz="1600" smtClean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7752-4BA3-BD0B-AB6E7D4258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Scoreboard!$A$1</c:f>
              <c:strCache>
                <c:ptCount val="1"/>
                <c:pt idx="0">
                  <c:v>Overall District ORF Results (Grades 2-4)</c:v>
                </c:pt>
              </c:strCache>
            </c:strRef>
          </c:cat>
          <c:val>
            <c:numRef>
              <c:f>Scoreboard!$D$1</c:f>
              <c:numCache>
                <c:formatCode>0%</c:formatCode>
                <c:ptCount val="1"/>
                <c:pt idx="0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752-4BA3-BD0B-AB6E7D4258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"/>
        <c:shape val="pyramid"/>
        <c:axId val="579450920"/>
        <c:axId val="579453544"/>
        <c:axId val="0"/>
      </c:bar3DChart>
      <c:catAx>
        <c:axId val="57945092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79453544"/>
        <c:crosses val="autoZero"/>
        <c:auto val="1"/>
        <c:lblAlgn val="ctr"/>
        <c:lblOffset val="100"/>
        <c:noMultiLvlLbl val="0"/>
      </c:catAx>
      <c:valAx>
        <c:axId val="579453544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94509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  <a:scene3d>
      <a:camera prst="orthographicFront"/>
      <a:lightRig rig="threePt" dir="t"/>
    </a:scene3d>
    <a:sp3d>
      <a:bevelB w="0"/>
    </a:sp3d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0"/>
      <c:rotY val="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0EDF-4DAB-B535-1ED64A310EDB}"/>
              </c:ext>
            </c:extLst>
          </c:dPt>
          <c:dLbls>
            <c:dLbl>
              <c:idx val="0"/>
              <c:layout>
                <c:manualLayout>
                  <c:x val="0.27609531028449014"/>
                  <c:y val="-2.65449986061263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EDF-4DAB-B535-1ED64A310E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Scoreboard!$A$1</c:f>
              <c:strCache>
                <c:ptCount val="1"/>
                <c:pt idx="0">
                  <c:v>District ORF Results Grade 2 (Fall)</c:v>
                </c:pt>
              </c:strCache>
            </c:strRef>
          </c:cat>
          <c:val>
            <c:numRef>
              <c:f>Scoreboard!$B$1</c:f>
              <c:numCache>
                <c:formatCode>0%</c:formatCode>
                <c:ptCount val="1"/>
                <c:pt idx="0">
                  <c:v>0.85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EDF-4DAB-B535-1ED64A310EDB}"/>
            </c:ext>
          </c:extLst>
        </c:ser>
        <c:ser>
          <c:idx val="1"/>
          <c:order val="1"/>
          <c:spPr>
            <a:solidFill>
              <a:srgbClr val="FFC0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9.7742254200983494E-2"/>
                  <c:y val="9.95437447729734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EDF-4DAB-B535-1ED64A310E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Scoreboard!$A$1</c:f>
              <c:strCache>
                <c:ptCount val="1"/>
                <c:pt idx="0">
                  <c:v>District ORF Results Grade 2 (Fall)</c:v>
                </c:pt>
              </c:strCache>
            </c:strRef>
          </c:cat>
          <c:val>
            <c:numRef>
              <c:f>Scoreboard!$C$1</c:f>
              <c:numCache>
                <c:formatCode>0%</c:formatCode>
                <c:ptCount val="1"/>
                <c:pt idx="0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EDF-4DAB-B535-1ED64A310EDB}"/>
            </c:ext>
          </c:extLst>
        </c:ser>
        <c:ser>
          <c:idx val="2"/>
          <c:order val="2"/>
          <c:spPr>
            <a:solidFill>
              <a:srgbClr val="C000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5.6716482637946118E-2"/>
                  <c:y val="-6.6362496515315755E-3"/>
                </c:manualLayout>
              </c:layout>
              <c:tx>
                <c:rich>
                  <a:bodyPr/>
                  <a:lstStyle/>
                  <a:p>
                    <a:fld id="{CB72CDA5-FD1A-432E-A0EA-2C446A83F628}" type="VALUE">
                      <a:rPr lang="en-US" sz="160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0EDF-4DAB-B535-1ED64A310E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Scoreboard!$A$1</c:f>
              <c:strCache>
                <c:ptCount val="1"/>
                <c:pt idx="0">
                  <c:v>District ORF Results Grade 2 (Fall)</c:v>
                </c:pt>
              </c:strCache>
            </c:strRef>
          </c:cat>
          <c:val>
            <c:numRef>
              <c:f>Scoreboard!$D$1</c:f>
              <c:numCache>
                <c:formatCode>0%</c:formatCode>
                <c:ptCount val="1"/>
                <c:pt idx="0">
                  <c:v>7.0000000000000007E-2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EDF-4DAB-B535-1ED64A310E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"/>
        <c:shape val="pyramid"/>
        <c:axId val="579450920"/>
        <c:axId val="579453544"/>
        <c:axId val="0"/>
      </c:bar3DChart>
      <c:catAx>
        <c:axId val="57945092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79453544"/>
        <c:crosses val="autoZero"/>
        <c:auto val="1"/>
        <c:lblAlgn val="ctr"/>
        <c:lblOffset val="100"/>
        <c:noMultiLvlLbl val="0"/>
      </c:catAx>
      <c:valAx>
        <c:axId val="579453544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94509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  <a:scene3d>
      <a:camera prst="orthographicFront"/>
      <a:lightRig rig="threePt" dir="t"/>
    </a:scene3d>
    <a:sp3d>
      <a:bevelB w="0"/>
    </a:sp3d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0"/>
      <c:rotY val="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DF9D-4575-BFBC-380A4007A709}"/>
              </c:ext>
            </c:extLst>
          </c:dPt>
          <c:dLbls>
            <c:dLbl>
              <c:idx val="0"/>
              <c:layout>
                <c:manualLayout>
                  <c:x val="0.27609531028449014"/>
                  <c:y val="-2.6544998606126302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80%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DF9D-4575-BFBC-380A4007A7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Scoreboard!$A$1</c:f>
              <c:strCache>
                <c:ptCount val="1"/>
                <c:pt idx="0">
                  <c:v>District ORF Results Grade 3 (Fall)</c:v>
                </c:pt>
              </c:strCache>
            </c:strRef>
          </c:cat>
          <c:val>
            <c:numRef>
              <c:f>Scoreboard!$B$1</c:f>
              <c:numCache>
                <c:formatCode>0%</c:formatCode>
                <c:ptCount val="1"/>
                <c:pt idx="0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F9D-4575-BFBC-380A4007A709}"/>
            </c:ext>
          </c:extLst>
        </c:ser>
        <c:ser>
          <c:idx val="1"/>
          <c:order val="1"/>
          <c:spPr>
            <a:solidFill>
              <a:srgbClr val="FFC0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9.7742254200983494E-2"/>
                  <c:y val="9.9543744772973494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DF9D-4575-BFBC-380A4007A7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Scoreboard!$A$1</c:f>
              <c:strCache>
                <c:ptCount val="1"/>
                <c:pt idx="0">
                  <c:v>District ORF Results Grade 3 (Fall)</c:v>
                </c:pt>
              </c:strCache>
            </c:strRef>
          </c:cat>
          <c:val>
            <c:numRef>
              <c:f>Scoreboard!$C$1</c:f>
              <c:numCache>
                <c:formatCode>0%</c:formatCode>
                <c:ptCount val="1"/>
                <c:pt idx="0">
                  <c:v>7.0000000000000007E-2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F9D-4575-BFBC-380A4007A709}"/>
            </c:ext>
          </c:extLst>
        </c:ser>
        <c:ser>
          <c:idx val="2"/>
          <c:order val="2"/>
          <c:spPr>
            <a:solidFill>
              <a:srgbClr val="C000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5.6716482637946118E-2"/>
                  <c:y val="-6.6362496515315755E-3"/>
                </c:manualLayout>
              </c:layout>
              <c:tx>
                <c:rich>
                  <a:bodyPr/>
                  <a:lstStyle/>
                  <a:p>
                    <a:r>
                      <a:rPr lang="en-US" sz="1600" dirty="0"/>
                      <a:t>13%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DF9D-4575-BFBC-380A4007A7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Scoreboard!$A$1</c:f>
              <c:strCache>
                <c:ptCount val="1"/>
                <c:pt idx="0">
                  <c:v>District ORF Results Grade 3 (Fall)</c:v>
                </c:pt>
              </c:strCache>
            </c:strRef>
          </c:cat>
          <c:val>
            <c:numRef>
              <c:f>Scoreboard!$D$1</c:f>
              <c:numCache>
                <c:formatCode>0%</c:formatCode>
                <c:ptCount val="1"/>
                <c:pt idx="0">
                  <c:v>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F9D-4575-BFBC-380A4007A7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"/>
        <c:shape val="pyramid"/>
        <c:axId val="579450920"/>
        <c:axId val="579453544"/>
        <c:axId val="0"/>
      </c:bar3DChart>
      <c:catAx>
        <c:axId val="57945092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79453544"/>
        <c:crosses val="autoZero"/>
        <c:auto val="1"/>
        <c:lblAlgn val="ctr"/>
        <c:lblOffset val="100"/>
        <c:noMultiLvlLbl val="0"/>
      </c:catAx>
      <c:valAx>
        <c:axId val="579453544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94509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  <a:scene3d>
      <a:camera prst="orthographicFront"/>
      <a:lightRig rig="threePt" dir="t"/>
    </a:scene3d>
    <a:sp3d>
      <a:bevelB w="0"/>
    </a:sp3d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0"/>
      <c:rotY val="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DF9D-4575-BFBC-380A4007A709}"/>
              </c:ext>
            </c:extLst>
          </c:dPt>
          <c:dLbls>
            <c:dLbl>
              <c:idx val="0"/>
              <c:layout>
                <c:manualLayout>
                  <c:x val="0.27609535363765453"/>
                  <c:y val="-3.7032724526066513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85%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DF9D-4575-BFBC-380A4007A7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Scoreboard!$A$1</c:f>
              <c:strCache>
                <c:ptCount val="1"/>
                <c:pt idx="0">
                  <c:v>District ORF Results Grade 3 (Fall)</c:v>
                </c:pt>
              </c:strCache>
            </c:strRef>
          </c:cat>
          <c:val>
            <c:numRef>
              <c:f>Scoreboard!$B$1</c:f>
              <c:numCache>
                <c:formatCode>0%</c:formatCode>
                <c:ptCount val="1"/>
                <c:pt idx="0">
                  <c:v>0.85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F9D-4575-BFBC-380A4007A709}"/>
            </c:ext>
          </c:extLst>
        </c:ser>
        <c:ser>
          <c:idx val="1"/>
          <c:order val="1"/>
          <c:spPr>
            <a:solidFill>
              <a:srgbClr val="FFC0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9.774221239751818E-2"/>
                  <c:y val="2.9626950367494589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DF9D-4575-BFBC-380A4007A7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Scoreboard!$A$1</c:f>
              <c:strCache>
                <c:ptCount val="1"/>
                <c:pt idx="0">
                  <c:v>District ORF Results Grade 3 (Fall)</c:v>
                </c:pt>
              </c:strCache>
            </c:strRef>
          </c:cat>
          <c:val>
            <c:numRef>
              <c:f>Scoreboard!$C$1</c:f>
              <c:numCache>
                <c:formatCode>0%</c:formatCode>
                <c:ptCount val="1"/>
                <c:pt idx="0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F9D-4575-BFBC-380A4007A709}"/>
            </c:ext>
          </c:extLst>
        </c:ser>
        <c:ser>
          <c:idx val="2"/>
          <c:order val="2"/>
          <c:spPr>
            <a:solidFill>
              <a:srgbClr val="C000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5.6716482637946118E-2"/>
                  <c:y val="-6.6362496515315755E-3"/>
                </c:manualLayout>
              </c:layout>
              <c:tx>
                <c:rich>
                  <a:bodyPr/>
                  <a:lstStyle/>
                  <a:p>
                    <a:r>
                      <a:rPr lang="en-US" sz="1600" dirty="0"/>
                      <a:t>6%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DF9D-4575-BFBC-380A4007A7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Scoreboard!$A$1</c:f>
              <c:strCache>
                <c:ptCount val="1"/>
                <c:pt idx="0">
                  <c:v>District ORF Results Grade 3 (Fall)</c:v>
                </c:pt>
              </c:strCache>
            </c:strRef>
          </c:cat>
          <c:val>
            <c:numRef>
              <c:f>Scoreboard!$D$1</c:f>
              <c:numCache>
                <c:formatCode>0%</c:formatCode>
                <c:ptCount val="1"/>
                <c:pt idx="0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F9D-4575-BFBC-380A4007A7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"/>
        <c:shape val="pyramid"/>
        <c:axId val="579450920"/>
        <c:axId val="579453544"/>
        <c:axId val="0"/>
      </c:bar3DChart>
      <c:catAx>
        <c:axId val="57945092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79453544"/>
        <c:crosses val="autoZero"/>
        <c:auto val="1"/>
        <c:lblAlgn val="ctr"/>
        <c:lblOffset val="100"/>
        <c:noMultiLvlLbl val="0"/>
      </c:catAx>
      <c:valAx>
        <c:axId val="579453544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94509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  <a:scene3d>
      <a:camera prst="orthographicFront"/>
      <a:lightRig rig="threePt" dir="t"/>
    </a:scene3d>
    <a:sp3d>
      <a:bevelB w="0"/>
    </a:sp3d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0"/>
      <c:rotY val="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DF9D-4575-BFBC-380A4007A709}"/>
              </c:ext>
            </c:extLst>
          </c:dPt>
          <c:dLbls>
            <c:dLbl>
              <c:idx val="0"/>
              <c:layout>
                <c:manualLayout>
                  <c:x val="0.27609531028449014"/>
                  <c:y val="-2.65449986061263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F9D-4575-BFBC-380A4007A7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Scoreboard!$A$1</c:f>
              <c:strCache>
                <c:ptCount val="1"/>
                <c:pt idx="0">
                  <c:v>District ORF Results Grade 3 (Fall)</c:v>
                </c:pt>
              </c:strCache>
            </c:strRef>
          </c:cat>
          <c:val>
            <c:numRef>
              <c:f>Scoreboard!$B$1</c:f>
              <c:numCache>
                <c:formatCode>0%</c:formatCode>
                <c:ptCount val="1"/>
                <c:pt idx="0">
                  <c:v>0.89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F9D-4575-BFBC-380A4007A709}"/>
            </c:ext>
          </c:extLst>
        </c:ser>
        <c:ser>
          <c:idx val="1"/>
          <c:order val="1"/>
          <c:spPr>
            <a:solidFill>
              <a:srgbClr val="FFC0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9.7742254200983494E-2"/>
                  <c:y val="9.9543744772973494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DF9D-4575-BFBC-380A4007A7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Scoreboard!$A$1</c:f>
              <c:strCache>
                <c:ptCount val="1"/>
                <c:pt idx="0">
                  <c:v>District ORF Results Grade 3 (Fall)</c:v>
                </c:pt>
              </c:strCache>
            </c:strRef>
          </c:cat>
          <c:val>
            <c:numRef>
              <c:f>Scoreboard!$C$1</c:f>
              <c:numCache>
                <c:formatCode>0%</c:formatCode>
                <c:ptCount val="1"/>
                <c:pt idx="0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F9D-4575-BFBC-380A4007A709}"/>
            </c:ext>
          </c:extLst>
        </c:ser>
        <c:ser>
          <c:idx val="2"/>
          <c:order val="2"/>
          <c:spPr>
            <a:solidFill>
              <a:srgbClr val="C000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5.6716482637946118E-2"/>
                  <c:y val="-6.6362496515315755E-3"/>
                </c:manualLayout>
              </c:layout>
              <c:tx>
                <c:rich>
                  <a:bodyPr/>
                  <a:lstStyle/>
                  <a:p>
                    <a:r>
                      <a:rPr lang="en-US" sz="1600" dirty="0"/>
                      <a:t>5%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DF9D-4575-BFBC-380A4007A7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Scoreboard!$A$1</c:f>
              <c:strCache>
                <c:ptCount val="1"/>
                <c:pt idx="0">
                  <c:v>District ORF Results Grade 3 (Fall)</c:v>
                </c:pt>
              </c:strCache>
            </c:strRef>
          </c:cat>
          <c:val>
            <c:numRef>
              <c:f>Scoreboard!$D$1</c:f>
              <c:numCache>
                <c:formatCode>0%</c:formatCode>
                <c:ptCount val="1"/>
                <c:pt idx="0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F9D-4575-BFBC-380A4007A7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"/>
        <c:shape val="pyramid"/>
        <c:axId val="579450920"/>
        <c:axId val="579453544"/>
        <c:axId val="0"/>
      </c:bar3DChart>
      <c:catAx>
        <c:axId val="57945092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79453544"/>
        <c:crosses val="autoZero"/>
        <c:auto val="1"/>
        <c:lblAlgn val="ctr"/>
        <c:lblOffset val="100"/>
        <c:noMultiLvlLbl val="0"/>
      </c:catAx>
      <c:valAx>
        <c:axId val="579453544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94509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  <a:scene3d>
      <a:camera prst="orthographicFront"/>
      <a:lightRig rig="threePt" dir="t"/>
    </a:scene3d>
    <a:sp3d>
      <a:bevelB w="0"/>
    </a:sp3d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0"/>
      <c:rotY val="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DF9D-4575-BFBC-380A4007A709}"/>
              </c:ext>
            </c:extLst>
          </c:dPt>
          <c:dLbls>
            <c:dLbl>
              <c:idx val="0"/>
              <c:layout>
                <c:manualLayout>
                  <c:x val="0.27609531028449014"/>
                  <c:y val="-2.6544998606126302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87%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DF9D-4575-BFBC-380A4007A7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Scoreboard!$A$1</c:f>
              <c:strCache>
                <c:ptCount val="1"/>
                <c:pt idx="0">
                  <c:v>District ORF Results Grade 3 (Fall)</c:v>
                </c:pt>
              </c:strCache>
            </c:strRef>
          </c:cat>
          <c:val>
            <c:numRef>
              <c:f>Scoreboard!$B$1</c:f>
              <c:numCache>
                <c:formatCode>0%</c:formatCode>
                <c:ptCount val="1"/>
                <c:pt idx="0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F9D-4575-BFBC-380A4007A709}"/>
            </c:ext>
          </c:extLst>
        </c:ser>
        <c:ser>
          <c:idx val="1"/>
          <c:order val="1"/>
          <c:spPr>
            <a:solidFill>
              <a:srgbClr val="FFC0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9.7742254200983494E-2"/>
                  <c:y val="9.9543744772973494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DF9D-4575-BFBC-380A4007A7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Scoreboard!$A$1</c:f>
              <c:strCache>
                <c:ptCount val="1"/>
                <c:pt idx="0">
                  <c:v>District ORF Results Grade 3 (Fall)</c:v>
                </c:pt>
              </c:strCache>
            </c:strRef>
          </c:cat>
          <c:val>
            <c:numRef>
              <c:f>Scoreboard!$C$1</c:f>
              <c:numCache>
                <c:formatCode>0%</c:formatCode>
                <c:ptCount val="1"/>
                <c:pt idx="0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F9D-4575-BFBC-380A4007A709}"/>
            </c:ext>
          </c:extLst>
        </c:ser>
        <c:ser>
          <c:idx val="2"/>
          <c:order val="2"/>
          <c:spPr>
            <a:solidFill>
              <a:srgbClr val="C000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5.6716482637946118E-2"/>
                  <c:y val="-6.6362496515315755E-3"/>
                </c:manualLayout>
              </c:layout>
              <c:tx>
                <c:rich>
                  <a:bodyPr/>
                  <a:lstStyle/>
                  <a:p>
                    <a:r>
                      <a:rPr lang="en-US" sz="1600"/>
                      <a:t>5%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DF9D-4575-BFBC-380A4007A7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Scoreboard!$A$1</c:f>
              <c:strCache>
                <c:ptCount val="1"/>
                <c:pt idx="0">
                  <c:v>District ORF Results Grade 3 (Fall)</c:v>
                </c:pt>
              </c:strCache>
            </c:strRef>
          </c:cat>
          <c:val>
            <c:numRef>
              <c:f>Scoreboard!$D$1</c:f>
              <c:numCache>
                <c:formatCode>0%</c:formatCode>
                <c:ptCount val="1"/>
                <c:pt idx="0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F9D-4575-BFBC-380A4007A7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"/>
        <c:shape val="pyramid"/>
        <c:axId val="579450920"/>
        <c:axId val="579453544"/>
        <c:axId val="0"/>
      </c:bar3DChart>
      <c:catAx>
        <c:axId val="57945092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79453544"/>
        <c:crosses val="autoZero"/>
        <c:auto val="1"/>
        <c:lblAlgn val="ctr"/>
        <c:lblOffset val="100"/>
        <c:noMultiLvlLbl val="0"/>
      </c:catAx>
      <c:valAx>
        <c:axId val="579453544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94509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  <a:scene3d>
      <a:camera prst="orthographicFront"/>
      <a:lightRig rig="threePt" dir="t"/>
    </a:scene3d>
    <a:sp3d>
      <a:bevelB w="0"/>
    </a:sp3d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0"/>
      <c:rotY val="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7752-4BA3-BD0B-AB6E7D4258F1}"/>
              </c:ext>
            </c:extLst>
          </c:dPt>
          <c:dLbls>
            <c:dLbl>
              <c:idx val="0"/>
              <c:layout>
                <c:manualLayout>
                  <c:x val="0.27609531028449014"/>
                  <c:y val="-2.65449986061263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752-4BA3-BD0B-AB6E7D4258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Scoreboard!$A$1</c:f>
              <c:strCache>
                <c:ptCount val="1"/>
                <c:pt idx="0">
                  <c:v>Overall District ORF Results (Grades 2-4)</c:v>
                </c:pt>
              </c:strCache>
            </c:strRef>
          </c:cat>
          <c:val>
            <c:numRef>
              <c:f>Scoreboard!$B$1</c:f>
              <c:numCache>
                <c:formatCode>0%</c:formatCode>
                <c:ptCount val="1"/>
                <c:pt idx="0">
                  <c:v>0.82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752-4BA3-BD0B-AB6E7D4258F1}"/>
            </c:ext>
          </c:extLst>
        </c:ser>
        <c:ser>
          <c:idx val="1"/>
          <c:order val="1"/>
          <c:spPr>
            <a:solidFill>
              <a:srgbClr val="FFC0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9.7742254200983494E-2"/>
                  <c:y val="9.95437447729734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752-4BA3-BD0B-AB6E7D4258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Scoreboard!$A$1</c:f>
              <c:strCache>
                <c:ptCount val="1"/>
                <c:pt idx="0">
                  <c:v>Overall District ORF Results (Grades 2-4)</c:v>
                </c:pt>
              </c:strCache>
            </c:strRef>
          </c:cat>
          <c:val>
            <c:numRef>
              <c:f>Scoreboard!$C$1</c:f>
              <c:numCache>
                <c:formatCode>0%</c:formatCode>
                <c:ptCount val="1"/>
                <c:pt idx="0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752-4BA3-BD0B-AB6E7D4258F1}"/>
            </c:ext>
          </c:extLst>
        </c:ser>
        <c:ser>
          <c:idx val="2"/>
          <c:order val="2"/>
          <c:spPr>
            <a:solidFill>
              <a:srgbClr val="C000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5.6716482637946118E-2"/>
                  <c:y val="-6.6362496515315755E-3"/>
                </c:manualLayout>
              </c:layout>
              <c:tx>
                <c:rich>
                  <a:bodyPr/>
                  <a:lstStyle/>
                  <a:p>
                    <a:fld id="{CB72CDA5-FD1A-432E-A0EA-2C446A83F628}" type="VALUE">
                      <a:rPr lang="en-US" sz="1600" smtClean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7752-4BA3-BD0B-AB6E7D4258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Scoreboard!$A$1</c:f>
              <c:strCache>
                <c:ptCount val="1"/>
                <c:pt idx="0">
                  <c:v>Overall District ORF Results (Grades 2-4)</c:v>
                </c:pt>
              </c:strCache>
            </c:strRef>
          </c:cat>
          <c:val>
            <c:numRef>
              <c:f>Scoreboard!$D$1</c:f>
              <c:numCache>
                <c:formatCode>0%</c:formatCode>
                <c:ptCount val="1"/>
                <c:pt idx="0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752-4BA3-BD0B-AB6E7D4258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"/>
        <c:shape val="pyramid"/>
        <c:axId val="579450920"/>
        <c:axId val="579453544"/>
        <c:axId val="0"/>
      </c:bar3DChart>
      <c:catAx>
        <c:axId val="57945092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79453544"/>
        <c:crosses val="autoZero"/>
        <c:auto val="1"/>
        <c:lblAlgn val="ctr"/>
        <c:lblOffset val="100"/>
        <c:noMultiLvlLbl val="0"/>
      </c:catAx>
      <c:valAx>
        <c:axId val="579453544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94509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  <a:scene3d>
      <a:camera prst="orthographicFront"/>
      <a:lightRig rig="threePt" dir="t"/>
    </a:scene3d>
    <a:sp3d>
      <a:bevelB w="0"/>
    </a:sp3d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0"/>
      <c:rotY val="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7752-4BA3-BD0B-AB6E7D4258F1}"/>
              </c:ext>
            </c:extLst>
          </c:dPt>
          <c:dLbls>
            <c:dLbl>
              <c:idx val="0"/>
              <c:layout>
                <c:manualLayout>
                  <c:x val="0.27609531028449014"/>
                  <c:y val="-2.65449986061263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752-4BA3-BD0B-AB6E7D4258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Scoreboard!$A$1</c:f>
              <c:strCache>
                <c:ptCount val="1"/>
                <c:pt idx="0">
                  <c:v>Overall District ORF Results (Grades 2-4)</c:v>
                </c:pt>
              </c:strCache>
            </c:strRef>
          </c:cat>
          <c:val>
            <c:numRef>
              <c:f>Scoreboard!$B$1</c:f>
              <c:numCache>
                <c:formatCode>0%</c:formatCode>
                <c:ptCount val="1"/>
                <c:pt idx="0">
                  <c:v>0.87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752-4BA3-BD0B-AB6E7D4258F1}"/>
            </c:ext>
          </c:extLst>
        </c:ser>
        <c:ser>
          <c:idx val="1"/>
          <c:order val="1"/>
          <c:spPr>
            <a:solidFill>
              <a:srgbClr val="FFC0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9.7742254200983494E-2"/>
                  <c:y val="9.95437447729734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752-4BA3-BD0B-AB6E7D4258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Scoreboard!$A$1</c:f>
              <c:strCache>
                <c:ptCount val="1"/>
                <c:pt idx="0">
                  <c:v>Overall District ORF Results (Grades 2-4)</c:v>
                </c:pt>
              </c:strCache>
            </c:strRef>
          </c:cat>
          <c:val>
            <c:numRef>
              <c:f>Scoreboard!$C$1</c:f>
              <c:numCache>
                <c:formatCode>0%</c:formatCode>
                <c:ptCount val="1"/>
                <c:pt idx="0">
                  <c:v>7.0000000000000007E-2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752-4BA3-BD0B-AB6E7D4258F1}"/>
            </c:ext>
          </c:extLst>
        </c:ser>
        <c:ser>
          <c:idx val="2"/>
          <c:order val="2"/>
          <c:spPr>
            <a:solidFill>
              <a:srgbClr val="C000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5.6716482637946118E-2"/>
                  <c:y val="-6.6362496515315755E-3"/>
                </c:manualLayout>
              </c:layout>
              <c:tx>
                <c:rich>
                  <a:bodyPr/>
                  <a:lstStyle/>
                  <a:p>
                    <a:fld id="{CB72CDA5-FD1A-432E-A0EA-2C446A83F628}" type="VALUE">
                      <a:rPr lang="en-US" sz="1600" smtClean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7752-4BA3-BD0B-AB6E7D4258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Scoreboard!$A$1</c:f>
              <c:strCache>
                <c:ptCount val="1"/>
                <c:pt idx="0">
                  <c:v>Overall District ORF Results (Grades 2-4)</c:v>
                </c:pt>
              </c:strCache>
            </c:strRef>
          </c:cat>
          <c:val>
            <c:numRef>
              <c:f>Scoreboard!$D$1</c:f>
              <c:numCache>
                <c:formatCode>0%</c:formatCode>
                <c:ptCount val="1"/>
                <c:pt idx="0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752-4BA3-BD0B-AB6E7D4258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"/>
        <c:shape val="pyramid"/>
        <c:axId val="579450920"/>
        <c:axId val="579453544"/>
        <c:axId val="0"/>
      </c:bar3DChart>
      <c:catAx>
        <c:axId val="57945092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79453544"/>
        <c:crosses val="autoZero"/>
        <c:auto val="1"/>
        <c:lblAlgn val="ctr"/>
        <c:lblOffset val="100"/>
        <c:noMultiLvlLbl val="0"/>
      </c:catAx>
      <c:valAx>
        <c:axId val="579453544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94509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  <a:scene3d>
      <a:camera prst="orthographicFront"/>
      <a:lightRig rig="threePt" dir="t"/>
    </a:scene3d>
    <a:sp3d>
      <a:bevelB w="0"/>
    </a:sp3d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0"/>
      <c:rotY val="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7752-4BA3-BD0B-AB6E7D4258F1}"/>
              </c:ext>
            </c:extLst>
          </c:dPt>
          <c:dLbls>
            <c:dLbl>
              <c:idx val="0"/>
              <c:layout>
                <c:manualLayout>
                  <c:x val="0.27609531028449014"/>
                  <c:y val="-2.65449986061263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752-4BA3-BD0B-AB6E7D4258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Scoreboard!$A$1</c:f>
              <c:strCache>
                <c:ptCount val="1"/>
                <c:pt idx="0">
                  <c:v>Overall District ORF Results (Grades 2-4)</c:v>
                </c:pt>
              </c:strCache>
            </c:strRef>
          </c:cat>
          <c:val>
            <c:numRef>
              <c:f>Scoreboard!$B$1</c:f>
              <c:numCache>
                <c:formatCode>0%</c:formatCode>
                <c:ptCount val="1"/>
                <c:pt idx="0">
                  <c:v>0.83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752-4BA3-BD0B-AB6E7D4258F1}"/>
            </c:ext>
          </c:extLst>
        </c:ser>
        <c:ser>
          <c:idx val="1"/>
          <c:order val="1"/>
          <c:spPr>
            <a:solidFill>
              <a:srgbClr val="FFC0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9.7742254200983494E-2"/>
                  <c:y val="9.95437447729734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752-4BA3-BD0B-AB6E7D4258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Scoreboard!$A$1</c:f>
              <c:strCache>
                <c:ptCount val="1"/>
                <c:pt idx="0">
                  <c:v>Overall District ORF Results (Grades 2-4)</c:v>
                </c:pt>
              </c:strCache>
            </c:strRef>
          </c:cat>
          <c:val>
            <c:numRef>
              <c:f>Scoreboard!$C$1</c:f>
              <c:numCache>
                <c:formatCode>0%</c:formatCode>
                <c:ptCount val="1"/>
                <c:pt idx="0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752-4BA3-BD0B-AB6E7D4258F1}"/>
            </c:ext>
          </c:extLst>
        </c:ser>
        <c:ser>
          <c:idx val="2"/>
          <c:order val="2"/>
          <c:spPr>
            <a:solidFill>
              <a:srgbClr val="C000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5.6716482637946118E-2"/>
                  <c:y val="-6.6362496515315755E-3"/>
                </c:manualLayout>
              </c:layout>
              <c:tx>
                <c:rich>
                  <a:bodyPr/>
                  <a:lstStyle/>
                  <a:p>
                    <a:fld id="{CB72CDA5-FD1A-432E-A0EA-2C446A83F628}" type="VALUE">
                      <a:rPr lang="en-US" sz="1600" smtClean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7752-4BA3-BD0B-AB6E7D4258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Scoreboard!$A$1</c:f>
              <c:strCache>
                <c:ptCount val="1"/>
                <c:pt idx="0">
                  <c:v>Overall District ORF Results (Grades 2-4)</c:v>
                </c:pt>
              </c:strCache>
            </c:strRef>
          </c:cat>
          <c:val>
            <c:numRef>
              <c:f>Scoreboard!$D$1</c:f>
              <c:numCache>
                <c:formatCode>0%</c:formatCode>
                <c:ptCount val="1"/>
                <c:pt idx="0">
                  <c:v>7.0000000000000007E-2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752-4BA3-BD0B-AB6E7D4258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"/>
        <c:shape val="pyramid"/>
        <c:axId val="579450920"/>
        <c:axId val="579453544"/>
        <c:axId val="0"/>
      </c:bar3DChart>
      <c:catAx>
        <c:axId val="57945092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79453544"/>
        <c:crosses val="autoZero"/>
        <c:auto val="1"/>
        <c:lblAlgn val="ctr"/>
        <c:lblOffset val="100"/>
        <c:noMultiLvlLbl val="0"/>
      </c:catAx>
      <c:valAx>
        <c:axId val="579453544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94509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  <a:scene3d>
      <a:camera prst="orthographicFront"/>
      <a:lightRig rig="threePt" dir="t"/>
    </a:scene3d>
    <a:sp3d>
      <a:bevelB w="0"/>
    </a:sp3d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0"/>
      <c:rotY val="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0EDF-4DAB-B535-1ED64A310EDB}"/>
              </c:ext>
            </c:extLst>
          </c:dPt>
          <c:dLbls>
            <c:dLbl>
              <c:idx val="0"/>
              <c:layout>
                <c:manualLayout>
                  <c:x val="0.27609531028449014"/>
                  <c:y val="-2.65449986061263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EDF-4DAB-B535-1ED64A310E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Scoreboard!$A$1</c:f>
              <c:strCache>
                <c:ptCount val="1"/>
                <c:pt idx="0">
                  <c:v>District ORF Results Grade 2 (Fall)</c:v>
                </c:pt>
              </c:strCache>
            </c:strRef>
          </c:cat>
          <c:val>
            <c:numRef>
              <c:f>Scoreboard!$B$1</c:f>
              <c:numCache>
                <c:formatCode>0%</c:formatCode>
                <c:ptCount val="1"/>
                <c:pt idx="0">
                  <c:v>0.85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EDF-4DAB-B535-1ED64A310EDB}"/>
            </c:ext>
          </c:extLst>
        </c:ser>
        <c:ser>
          <c:idx val="1"/>
          <c:order val="1"/>
          <c:spPr>
            <a:solidFill>
              <a:srgbClr val="FFC0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9.7742254200983494E-2"/>
                  <c:y val="9.95437447729734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EDF-4DAB-B535-1ED64A310E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Scoreboard!$A$1</c:f>
              <c:strCache>
                <c:ptCount val="1"/>
                <c:pt idx="0">
                  <c:v>District ORF Results Grade 2 (Fall)</c:v>
                </c:pt>
              </c:strCache>
            </c:strRef>
          </c:cat>
          <c:val>
            <c:numRef>
              <c:f>Scoreboard!$C$1</c:f>
              <c:numCache>
                <c:formatCode>0%</c:formatCode>
                <c:ptCount val="1"/>
                <c:pt idx="0">
                  <c:v>7.0000000000000007E-2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EDF-4DAB-B535-1ED64A310EDB}"/>
            </c:ext>
          </c:extLst>
        </c:ser>
        <c:ser>
          <c:idx val="2"/>
          <c:order val="2"/>
          <c:spPr>
            <a:solidFill>
              <a:srgbClr val="C000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5.6716482637946118E-2"/>
                  <c:y val="-6.6362496515315755E-3"/>
                </c:manualLayout>
              </c:layout>
              <c:tx>
                <c:rich>
                  <a:bodyPr/>
                  <a:lstStyle/>
                  <a:p>
                    <a:fld id="{CB72CDA5-FD1A-432E-A0EA-2C446A83F628}" type="VALUE">
                      <a:rPr lang="en-US" sz="160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0EDF-4DAB-B535-1ED64A310E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Scoreboard!$A$1</c:f>
              <c:strCache>
                <c:ptCount val="1"/>
                <c:pt idx="0">
                  <c:v>District ORF Results Grade 2 (Fall)</c:v>
                </c:pt>
              </c:strCache>
            </c:strRef>
          </c:cat>
          <c:val>
            <c:numRef>
              <c:f>Scoreboard!$D$1</c:f>
              <c:numCache>
                <c:formatCode>0%</c:formatCode>
                <c:ptCount val="1"/>
                <c:pt idx="0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EDF-4DAB-B535-1ED64A310E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"/>
        <c:shape val="pyramid"/>
        <c:axId val="579450920"/>
        <c:axId val="579453544"/>
        <c:axId val="0"/>
      </c:bar3DChart>
      <c:catAx>
        <c:axId val="57945092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79453544"/>
        <c:crosses val="autoZero"/>
        <c:auto val="1"/>
        <c:lblAlgn val="ctr"/>
        <c:lblOffset val="100"/>
        <c:noMultiLvlLbl val="0"/>
      </c:catAx>
      <c:valAx>
        <c:axId val="579453544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94509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  <a:scene3d>
      <a:camera prst="orthographicFront"/>
      <a:lightRig rig="threePt" dir="t"/>
    </a:scene3d>
    <a:sp3d>
      <a:bevelB w="0"/>
    </a:sp3d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0"/>
      <c:rotY val="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DF9D-4575-BFBC-380A4007A709}"/>
              </c:ext>
            </c:extLst>
          </c:dPt>
          <c:dLbls>
            <c:dLbl>
              <c:idx val="0"/>
              <c:layout>
                <c:manualLayout>
                  <c:x val="0.27609531028449014"/>
                  <c:y val="-2.65449986061263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F9D-4575-BFBC-380A4007A7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Scoreboard!$A$1</c:f>
              <c:strCache>
                <c:ptCount val="1"/>
                <c:pt idx="0">
                  <c:v>District ORF Results Grade 3 (Fall)</c:v>
                </c:pt>
              </c:strCache>
            </c:strRef>
          </c:cat>
          <c:val>
            <c:numRef>
              <c:f>Scoreboard!$B$1</c:f>
              <c:numCache>
                <c:formatCode>0%</c:formatCode>
                <c:ptCount val="1"/>
                <c:pt idx="0">
                  <c:v>0.79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F9D-4575-BFBC-380A4007A709}"/>
            </c:ext>
          </c:extLst>
        </c:ser>
        <c:ser>
          <c:idx val="1"/>
          <c:order val="1"/>
          <c:spPr>
            <a:solidFill>
              <a:srgbClr val="FFC0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9.7742254200983494E-2"/>
                  <c:y val="9.95437447729734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F9D-4575-BFBC-380A4007A7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Scoreboard!$A$1</c:f>
              <c:strCache>
                <c:ptCount val="1"/>
                <c:pt idx="0">
                  <c:v>District ORF Results Grade 3 (Fall)</c:v>
                </c:pt>
              </c:strCache>
            </c:strRef>
          </c:cat>
          <c:val>
            <c:numRef>
              <c:f>Scoreboard!$C$1</c:f>
              <c:numCache>
                <c:formatCode>0%</c:formatCode>
                <c:ptCount val="1"/>
                <c:pt idx="0">
                  <c:v>7.0000000000000007E-2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F9D-4575-BFBC-380A4007A709}"/>
            </c:ext>
          </c:extLst>
        </c:ser>
        <c:ser>
          <c:idx val="2"/>
          <c:order val="2"/>
          <c:spPr>
            <a:solidFill>
              <a:srgbClr val="C000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5.6716482637946118E-2"/>
                  <c:y val="-6.6362496515315755E-3"/>
                </c:manualLayout>
              </c:layout>
              <c:tx>
                <c:rich>
                  <a:bodyPr/>
                  <a:lstStyle/>
                  <a:p>
                    <a:fld id="{CB72CDA5-FD1A-432E-A0EA-2C446A83F628}" type="VALUE">
                      <a:rPr lang="en-US" sz="160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DF9D-4575-BFBC-380A4007A7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Scoreboard!$A$1</c:f>
              <c:strCache>
                <c:ptCount val="1"/>
                <c:pt idx="0">
                  <c:v>District ORF Results Grade 3 (Fall)</c:v>
                </c:pt>
              </c:strCache>
            </c:strRef>
          </c:cat>
          <c:val>
            <c:numRef>
              <c:f>Scoreboard!$D$1</c:f>
              <c:numCache>
                <c:formatCode>0%</c:formatCode>
                <c:ptCount val="1"/>
                <c:pt idx="0">
                  <c:v>0.14000000000000001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F9D-4575-BFBC-380A4007A7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"/>
        <c:shape val="pyramid"/>
        <c:axId val="579450920"/>
        <c:axId val="579453544"/>
        <c:axId val="0"/>
      </c:bar3DChart>
      <c:catAx>
        <c:axId val="57945092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79453544"/>
        <c:crosses val="autoZero"/>
        <c:auto val="1"/>
        <c:lblAlgn val="ctr"/>
        <c:lblOffset val="100"/>
        <c:noMultiLvlLbl val="0"/>
      </c:catAx>
      <c:valAx>
        <c:axId val="579453544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94509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  <a:scene3d>
      <a:camera prst="orthographicFront"/>
      <a:lightRig rig="threePt" dir="t"/>
    </a:scene3d>
    <a:sp3d>
      <a:bevelB w="0"/>
    </a:sp3d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0"/>
      <c:rotY val="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DF9D-4575-BFBC-380A4007A709}"/>
              </c:ext>
            </c:extLst>
          </c:dPt>
          <c:dLbls>
            <c:dLbl>
              <c:idx val="0"/>
              <c:layout>
                <c:manualLayout>
                  <c:x val="0.27609531028449014"/>
                  <c:y val="-2.65449986061263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F9D-4575-BFBC-380A4007A7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Scoreboard!$A$1</c:f>
              <c:strCache>
                <c:ptCount val="1"/>
                <c:pt idx="0">
                  <c:v>District ORF Results Grade 3 (Fall)</c:v>
                </c:pt>
              </c:strCache>
            </c:strRef>
          </c:cat>
          <c:val>
            <c:numRef>
              <c:f>Scoreboard!$B$1</c:f>
              <c:numCache>
                <c:formatCode>0%</c:formatCode>
                <c:ptCount val="1"/>
                <c:pt idx="0">
                  <c:v>0.85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F9D-4575-BFBC-380A4007A709}"/>
            </c:ext>
          </c:extLst>
        </c:ser>
        <c:ser>
          <c:idx val="1"/>
          <c:order val="1"/>
          <c:spPr>
            <a:solidFill>
              <a:srgbClr val="FFC0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9.7742254200983494E-2"/>
                  <c:y val="9.95437447729734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F9D-4575-BFBC-380A4007A7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Scoreboard!$A$1</c:f>
              <c:strCache>
                <c:ptCount val="1"/>
                <c:pt idx="0">
                  <c:v>District ORF Results Grade 3 (Fall)</c:v>
                </c:pt>
              </c:strCache>
            </c:strRef>
          </c:cat>
          <c:val>
            <c:numRef>
              <c:f>Scoreboard!$C$1</c:f>
              <c:numCache>
                <c:formatCode>0%</c:formatCode>
                <c:ptCount val="1"/>
                <c:pt idx="0">
                  <c:v>7.0000000000000007E-2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F9D-4575-BFBC-380A4007A709}"/>
            </c:ext>
          </c:extLst>
        </c:ser>
        <c:ser>
          <c:idx val="2"/>
          <c:order val="2"/>
          <c:spPr>
            <a:solidFill>
              <a:srgbClr val="C000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5.6716482637946118E-2"/>
                  <c:y val="-6.6362496515315755E-3"/>
                </c:manualLayout>
              </c:layout>
              <c:tx>
                <c:rich>
                  <a:bodyPr/>
                  <a:lstStyle/>
                  <a:p>
                    <a:fld id="{CB72CDA5-FD1A-432E-A0EA-2C446A83F628}" type="VALUE">
                      <a:rPr lang="en-US" sz="160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DF9D-4575-BFBC-380A4007A7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Scoreboard!$A$1</c:f>
              <c:strCache>
                <c:ptCount val="1"/>
                <c:pt idx="0">
                  <c:v>District ORF Results Grade 3 (Fall)</c:v>
                </c:pt>
              </c:strCache>
            </c:strRef>
          </c:cat>
          <c:val>
            <c:numRef>
              <c:f>Scoreboard!$D$1</c:f>
              <c:numCache>
                <c:formatCode>0%</c:formatCode>
                <c:ptCount val="1"/>
                <c:pt idx="0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F9D-4575-BFBC-380A4007A7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"/>
        <c:shape val="pyramid"/>
        <c:axId val="579450920"/>
        <c:axId val="579453544"/>
        <c:axId val="0"/>
      </c:bar3DChart>
      <c:catAx>
        <c:axId val="57945092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79453544"/>
        <c:crosses val="autoZero"/>
        <c:auto val="1"/>
        <c:lblAlgn val="ctr"/>
        <c:lblOffset val="100"/>
        <c:noMultiLvlLbl val="0"/>
      </c:catAx>
      <c:valAx>
        <c:axId val="579453544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94509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  <a:scene3d>
      <a:camera prst="orthographicFront"/>
      <a:lightRig rig="threePt" dir="t"/>
    </a:scene3d>
    <a:sp3d>
      <a:bevelB w="0"/>
    </a:sp3d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0"/>
      <c:rotY val="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DF9D-4575-BFBC-380A4007A709}"/>
              </c:ext>
            </c:extLst>
          </c:dPt>
          <c:dLbls>
            <c:dLbl>
              <c:idx val="0"/>
              <c:layout>
                <c:manualLayout>
                  <c:x val="0.27609531028449014"/>
                  <c:y val="-2.65449986061263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F9D-4575-BFBC-380A4007A7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Scoreboard!$A$1</c:f>
              <c:strCache>
                <c:ptCount val="1"/>
                <c:pt idx="0">
                  <c:v>District ORF Results Grade 3 (Fall)</c:v>
                </c:pt>
              </c:strCache>
            </c:strRef>
          </c:cat>
          <c:val>
            <c:numRef>
              <c:f>Scoreboard!$B$1</c:f>
              <c:numCache>
                <c:formatCode>0%</c:formatCode>
                <c:ptCount val="1"/>
                <c:pt idx="0">
                  <c:v>0.89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F9D-4575-BFBC-380A4007A709}"/>
            </c:ext>
          </c:extLst>
        </c:ser>
        <c:ser>
          <c:idx val="1"/>
          <c:order val="1"/>
          <c:spPr>
            <a:solidFill>
              <a:srgbClr val="FFC0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9.7742254200983494E-2"/>
                  <c:y val="9.95437447729734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F9D-4575-BFBC-380A4007A7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Scoreboard!$A$1</c:f>
              <c:strCache>
                <c:ptCount val="1"/>
                <c:pt idx="0">
                  <c:v>District ORF Results Grade 3 (Fall)</c:v>
                </c:pt>
              </c:strCache>
            </c:strRef>
          </c:cat>
          <c:val>
            <c:numRef>
              <c:f>Scoreboard!$C$1</c:f>
              <c:numCache>
                <c:formatCode>0%</c:formatCode>
                <c:ptCount val="1"/>
                <c:pt idx="0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F9D-4575-BFBC-380A4007A709}"/>
            </c:ext>
          </c:extLst>
        </c:ser>
        <c:ser>
          <c:idx val="2"/>
          <c:order val="2"/>
          <c:spPr>
            <a:solidFill>
              <a:srgbClr val="C000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5.6716482637946118E-2"/>
                  <c:y val="-6.6362496515315755E-3"/>
                </c:manualLayout>
              </c:layout>
              <c:tx>
                <c:rich>
                  <a:bodyPr/>
                  <a:lstStyle/>
                  <a:p>
                    <a:fld id="{CB72CDA5-FD1A-432E-A0EA-2C446A83F628}" type="VALUE">
                      <a:rPr lang="en-US" sz="160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DF9D-4575-BFBC-380A4007A7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Scoreboard!$A$1</c:f>
              <c:strCache>
                <c:ptCount val="1"/>
                <c:pt idx="0">
                  <c:v>District ORF Results Grade 3 (Fall)</c:v>
                </c:pt>
              </c:strCache>
            </c:strRef>
          </c:cat>
          <c:val>
            <c:numRef>
              <c:f>Scoreboard!$D$1</c:f>
              <c:numCache>
                <c:formatCode>0%</c:formatCode>
                <c:ptCount val="1"/>
                <c:pt idx="0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F9D-4575-BFBC-380A4007A7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"/>
        <c:shape val="pyramid"/>
        <c:axId val="579450920"/>
        <c:axId val="579453544"/>
        <c:axId val="0"/>
      </c:bar3DChart>
      <c:catAx>
        <c:axId val="57945092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79453544"/>
        <c:crosses val="autoZero"/>
        <c:auto val="1"/>
        <c:lblAlgn val="ctr"/>
        <c:lblOffset val="100"/>
        <c:noMultiLvlLbl val="0"/>
      </c:catAx>
      <c:valAx>
        <c:axId val="579453544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94509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  <a:scene3d>
      <a:camera prst="orthographicFront"/>
      <a:lightRig rig="threePt" dir="t"/>
    </a:scene3d>
    <a:sp3d>
      <a:bevelB w="0"/>
    </a:sp3d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0"/>
      <c:rotY val="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DF9D-4575-BFBC-380A4007A709}"/>
              </c:ext>
            </c:extLst>
          </c:dPt>
          <c:dLbls>
            <c:dLbl>
              <c:idx val="0"/>
              <c:layout>
                <c:manualLayout>
                  <c:x val="0.27609531028449014"/>
                  <c:y val="-2.65449986061263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F9D-4575-BFBC-380A4007A7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Scoreboard!$A$1</c:f>
              <c:strCache>
                <c:ptCount val="1"/>
                <c:pt idx="0">
                  <c:v>District ORF Results Grade 3 (Fall)</c:v>
                </c:pt>
              </c:strCache>
            </c:strRef>
          </c:cat>
          <c:val>
            <c:numRef>
              <c:f>Scoreboard!$B$1</c:f>
              <c:numCache>
                <c:formatCode>0%</c:formatCode>
                <c:ptCount val="1"/>
                <c:pt idx="0">
                  <c:v>0.86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F9D-4575-BFBC-380A4007A709}"/>
            </c:ext>
          </c:extLst>
        </c:ser>
        <c:ser>
          <c:idx val="1"/>
          <c:order val="1"/>
          <c:spPr>
            <a:solidFill>
              <a:srgbClr val="FFC0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9.7742254200983494E-2"/>
                  <c:y val="9.95437447729734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F9D-4575-BFBC-380A4007A7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Scoreboard!$A$1</c:f>
              <c:strCache>
                <c:ptCount val="1"/>
                <c:pt idx="0">
                  <c:v>District ORF Results Grade 3 (Fall)</c:v>
                </c:pt>
              </c:strCache>
            </c:strRef>
          </c:cat>
          <c:val>
            <c:numRef>
              <c:f>Scoreboard!$C$1</c:f>
              <c:numCache>
                <c:formatCode>0%</c:formatCode>
                <c:ptCount val="1"/>
                <c:pt idx="0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F9D-4575-BFBC-380A4007A709}"/>
            </c:ext>
          </c:extLst>
        </c:ser>
        <c:ser>
          <c:idx val="2"/>
          <c:order val="2"/>
          <c:spPr>
            <a:solidFill>
              <a:srgbClr val="C000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5.6716482637946118E-2"/>
                  <c:y val="-6.6362496515315755E-3"/>
                </c:manualLayout>
              </c:layout>
              <c:tx>
                <c:rich>
                  <a:bodyPr/>
                  <a:lstStyle/>
                  <a:p>
                    <a:fld id="{CB72CDA5-FD1A-432E-A0EA-2C446A83F628}" type="VALUE">
                      <a:rPr lang="en-US" sz="160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DF9D-4575-BFBC-380A4007A7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Scoreboard!$A$1</c:f>
              <c:strCache>
                <c:ptCount val="1"/>
                <c:pt idx="0">
                  <c:v>District ORF Results Grade 3 (Fall)</c:v>
                </c:pt>
              </c:strCache>
            </c:strRef>
          </c:cat>
          <c:val>
            <c:numRef>
              <c:f>Scoreboard!$D$1</c:f>
              <c:numCache>
                <c:formatCode>0%</c:formatCode>
                <c:ptCount val="1"/>
                <c:pt idx="0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F9D-4575-BFBC-380A4007A7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"/>
        <c:shape val="pyramid"/>
        <c:axId val="579450920"/>
        <c:axId val="579453544"/>
        <c:axId val="0"/>
      </c:bar3DChart>
      <c:catAx>
        <c:axId val="57945092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79453544"/>
        <c:crosses val="autoZero"/>
        <c:auto val="1"/>
        <c:lblAlgn val="ctr"/>
        <c:lblOffset val="100"/>
        <c:noMultiLvlLbl val="0"/>
      </c:catAx>
      <c:valAx>
        <c:axId val="579453544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94509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  <a:scene3d>
      <a:camera prst="orthographicFront"/>
      <a:lightRig rig="threePt" dir="t"/>
    </a:scene3d>
    <a:sp3d>
      <a:bevelB w="0"/>
    </a:sp3d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9088EAF-6ECA-4616-85EF-35AA19C641F3}" type="datetimeFigureOut">
              <a:rPr lang="en-US"/>
              <a:t>8/26/2024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9F912AB-2776-42F2-A957-313FC7EFEDB9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320657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ABD2D7A-D230-4F91-BD59-0A39C2703BA8}" type="datetimeFigureOut">
              <a:rPr lang="en-US"/>
              <a:t>8/26/2024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6913"/>
            <a:ext cx="6194425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93199CD-3E1B-4AE6-990F-76F925F5EA9F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76579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041" y="702156"/>
            <a:ext cx="11026744" cy="118872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041" y="2340864"/>
            <a:ext cx="11026743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8/26/2024</a:t>
            </a:fld>
            <a:endParaRPr lang="en-US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443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701" y="601201"/>
            <a:ext cx="3681764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657" y="933451"/>
            <a:ext cx="3031062" cy="1722419"/>
          </a:xfrm>
        </p:spPr>
        <p:txBody>
          <a:bodyPr anchor="b">
            <a:normAutofit/>
          </a:bodyPr>
          <a:lstStyle>
            <a:lvl1pPr algn="l">
              <a:defRPr sz="2399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99652" y="1179829"/>
            <a:ext cx="6649259" cy="4658216"/>
          </a:xfrm>
        </p:spPr>
        <p:txBody>
          <a:bodyPr anchor="ctr">
            <a:normAutofit/>
          </a:bodyPr>
          <a:lstStyle>
            <a:lvl1pPr>
              <a:defRPr sz="1999">
                <a:solidFill>
                  <a:schemeClr val="tx2"/>
                </a:solidFill>
              </a:defRPr>
            </a:lvl1pPr>
            <a:lvl2pPr>
              <a:defRPr sz="1799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657" y="2836654"/>
            <a:ext cx="303106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063" indent="0">
              <a:buNone/>
              <a:defRPr sz="11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3971" y="6456917"/>
            <a:ext cx="2844058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8/26/2024</a:t>
            </a:fld>
            <a:endParaRPr lang="en-US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040" y="6452591"/>
            <a:ext cx="691540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5550" y="6456917"/>
            <a:ext cx="1052236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766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041" y="705124"/>
            <a:ext cx="11026744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041" y="2336003"/>
            <a:ext cx="11026744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3971" y="6423915"/>
            <a:ext cx="28440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8/26/2024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040" y="6423915"/>
            <a:ext cx="69154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5550" y="6423915"/>
            <a:ext cx="10522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6418" y="457200"/>
            <a:ext cx="3702356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0052" y="453643"/>
            <a:ext cx="3702356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0725" y="457200"/>
            <a:ext cx="3702356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00897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06" r:id="rId2"/>
  </p:sldLayoutIdLst>
  <p:hf sldNum="0"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5181F-4DB0-44E1-BA5E-B94DEB0D6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District-wide </a:t>
            </a:r>
            <a:r>
              <a:rPr lang="en-US" dirty="0" err="1"/>
              <a:t>orf</a:t>
            </a:r>
            <a:r>
              <a:rPr lang="en-US" dirty="0"/>
              <a:t> (Words Correct) results </a:t>
            </a:r>
            <a:br>
              <a:rPr lang="en-US" dirty="0"/>
            </a:br>
            <a:r>
              <a:rPr lang="en-US" dirty="0"/>
              <a:t>Grades 2-4 (Fall)</a:t>
            </a:r>
            <a:br>
              <a:rPr lang="en-US" dirty="0"/>
            </a:br>
            <a:r>
              <a:rPr lang="en-US" dirty="0"/>
              <a:t>2023-2024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C428C11-3050-4417-B18C-9EA06B58A39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3575921"/>
              </p:ext>
            </p:extLst>
          </p:nvPr>
        </p:nvGraphicFramePr>
        <p:xfrm>
          <a:off x="580873" y="2341847"/>
          <a:ext cx="11027078" cy="36328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072531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9E7A2F-0B06-4D5D-9BF1-60DE2C266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District-wide </a:t>
            </a:r>
            <a:r>
              <a:rPr lang="en-US" dirty="0" err="1"/>
              <a:t>orf</a:t>
            </a:r>
            <a:r>
              <a:rPr lang="en-US" dirty="0"/>
              <a:t> (Words Correct) results </a:t>
            </a:r>
            <a:br>
              <a:rPr lang="en-US" dirty="0"/>
            </a:br>
            <a:r>
              <a:rPr lang="en-US" dirty="0"/>
              <a:t>grades 1-4 (SPRING)</a:t>
            </a:r>
            <a:br>
              <a:rPr lang="en-US" dirty="0"/>
            </a:br>
            <a:r>
              <a:rPr lang="en-US" dirty="0"/>
              <a:t>2023-2024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C428C11-3050-4417-B18C-9EA06B58A39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80873" y="2341847"/>
          <a:ext cx="11027078" cy="36328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576633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EA4FB6-2ECB-4BCC-BA9F-8B3A9652B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District-wide </a:t>
            </a:r>
            <a:r>
              <a:rPr lang="en-US" dirty="0" err="1"/>
              <a:t>orf</a:t>
            </a:r>
            <a:r>
              <a:rPr lang="en-US" dirty="0"/>
              <a:t> (Words Correct) results </a:t>
            </a:r>
            <a:br>
              <a:rPr lang="en-US" dirty="0"/>
            </a:br>
            <a:r>
              <a:rPr lang="en-US" dirty="0"/>
              <a:t>grade 1 (SPRING)</a:t>
            </a:r>
            <a:br>
              <a:rPr lang="en-US" dirty="0"/>
            </a:br>
            <a:r>
              <a:rPr lang="en-US" dirty="0"/>
              <a:t>2023-2024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C428C11-3050-4417-B18C-9EA06B58A39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2056298"/>
              </p:ext>
            </p:extLst>
          </p:nvPr>
        </p:nvGraphicFramePr>
        <p:xfrm>
          <a:off x="580873" y="2341847"/>
          <a:ext cx="11027078" cy="36328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394666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EA4FB6-2ECB-4BCC-BA9F-8B3A9652B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District-wide </a:t>
            </a:r>
            <a:r>
              <a:rPr lang="en-US" dirty="0" err="1"/>
              <a:t>orf</a:t>
            </a:r>
            <a:r>
              <a:rPr lang="en-US" dirty="0"/>
              <a:t> (Words Correct) results </a:t>
            </a:r>
            <a:br>
              <a:rPr lang="en-US" dirty="0"/>
            </a:br>
            <a:r>
              <a:rPr lang="en-US" dirty="0"/>
              <a:t>grade 2 (SPRING)</a:t>
            </a:r>
            <a:br>
              <a:rPr lang="en-US" dirty="0"/>
            </a:br>
            <a:r>
              <a:rPr lang="en-US" dirty="0"/>
              <a:t>2023-2024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C428C11-3050-4417-B18C-9EA06B58A39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2612144"/>
              </p:ext>
            </p:extLst>
          </p:nvPr>
        </p:nvGraphicFramePr>
        <p:xfrm>
          <a:off x="580873" y="2341847"/>
          <a:ext cx="11027078" cy="36328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168530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EA4FB6-2ECB-4BCC-BA9F-8B3A9652B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District-wide </a:t>
            </a:r>
            <a:r>
              <a:rPr lang="en-US" dirty="0" err="1"/>
              <a:t>orf</a:t>
            </a:r>
            <a:r>
              <a:rPr lang="en-US" dirty="0"/>
              <a:t> (Words Correct) results </a:t>
            </a:r>
            <a:br>
              <a:rPr lang="en-US" dirty="0"/>
            </a:br>
            <a:r>
              <a:rPr lang="en-US" dirty="0"/>
              <a:t>grade 3 (SPRING)</a:t>
            </a:r>
            <a:br>
              <a:rPr lang="en-US" dirty="0"/>
            </a:br>
            <a:r>
              <a:rPr lang="en-US" dirty="0"/>
              <a:t>2023-2024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C428C11-3050-4417-B18C-9EA06B58A39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7144383"/>
              </p:ext>
            </p:extLst>
          </p:nvPr>
        </p:nvGraphicFramePr>
        <p:xfrm>
          <a:off x="580873" y="2341847"/>
          <a:ext cx="11027078" cy="36328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66806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EA4FB6-2ECB-4BCC-BA9F-8B3A9652B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District-wide </a:t>
            </a:r>
            <a:r>
              <a:rPr lang="en-US" dirty="0" err="1"/>
              <a:t>orf</a:t>
            </a:r>
            <a:r>
              <a:rPr lang="en-US" dirty="0"/>
              <a:t> (Words Correct) results </a:t>
            </a:r>
            <a:br>
              <a:rPr lang="en-US" dirty="0"/>
            </a:br>
            <a:r>
              <a:rPr lang="en-US" dirty="0"/>
              <a:t>grade 4 (spring)</a:t>
            </a:r>
            <a:br>
              <a:rPr lang="en-US" dirty="0"/>
            </a:br>
            <a:r>
              <a:rPr lang="en-US" dirty="0"/>
              <a:t>2023-2024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C428C11-3050-4417-B18C-9EA06B58A39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6456284"/>
              </p:ext>
            </p:extLst>
          </p:nvPr>
        </p:nvGraphicFramePr>
        <p:xfrm>
          <a:off x="580873" y="2341847"/>
          <a:ext cx="11027078" cy="36328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66453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5181F-4DB0-44E1-BA5E-B94DEB0D6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District-wide </a:t>
            </a:r>
            <a:r>
              <a:rPr lang="en-US" dirty="0" err="1"/>
              <a:t>orf</a:t>
            </a:r>
            <a:r>
              <a:rPr lang="en-US" dirty="0"/>
              <a:t> (Words Correct) results </a:t>
            </a:r>
            <a:br>
              <a:rPr lang="en-US" dirty="0"/>
            </a:br>
            <a:r>
              <a:rPr lang="en-US" dirty="0"/>
              <a:t>Grade 2 (Fall)</a:t>
            </a:r>
            <a:br>
              <a:rPr lang="en-US" dirty="0"/>
            </a:br>
            <a:r>
              <a:rPr lang="en-US" dirty="0"/>
              <a:t>2023-2024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C428C11-3050-4417-B18C-9EA06B58A39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9476041"/>
              </p:ext>
            </p:extLst>
          </p:nvPr>
        </p:nvGraphicFramePr>
        <p:xfrm>
          <a:off x="580873" y="2341847"/>
          <a:ext cx="11027078" cy="36328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29209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5181F-4DB0-44E1-BA5E-B94DEB0D6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District-wide </a:t>
            </a:r>
            <a:r>
              <a:rPr lang="en-US" dirty="0" err="1"/>
              <a:t>orf</a:t>
            </a:r>
            <a:r>
              <a:rPr lang="en-US" dirty="0"/>
              <a:t> (Words Correct) results </a:t>
            </a:r>
            <a:br>
              <a:rPr lang="en-US" dirty="0"/>
            </a:br>
            <a:r>
              <a:rPr lang="en-US" dirty="0"/>
              <a:t>Grade 3 (Fall)</a:t>
            </a:r>
            <a:br>
              <a:rPr lang="en-US" dirty="0"/>
            </a:br>
            <a:r>
              <a:rPr lang="en-US" dirty="0"/>
              <a:t>2023-2024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C428C11-3050-4417-B18C-9EA06B58A39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9035987"/>
              </p:ext>
            </p:extLst>
          </p:nvPr>
        </p:nvGraphicFramePr>
        <p:xfrm>
          <a:off x="580873" y="2341847"/>
          <a:ext cx="11027078" cy="36328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38951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5181F-4DB0-44E1-BA5E-B94DEB0D6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District-wide </a:t>
            </a:r>
            <a:r>
              <a:rPr lang="en-US" dirty="0" err="1"/>
              <a:t>orf</a:t>
            </a:r>
            <a:r>
              <a:rPr lang="en-US" dirty="0"/>
              <a:t> (Words Correct) results </a:t>
            </a:r>
            <a:br>
              <a:rPr lang="en-US" dirty="0"/>
            </a:br>
            <a:r>
              <a:rPr lang="en-US" dirty="0"/>
              <a:t>Grade 4 (Fall)</a:t>
            </a:r>
            <a:br>
              <a:rPr lang="en-US" dirty="0"/>
            </a:br>
            <a:r>
              <a:rPr lang="en-US" dirty="0"/>
              <a:t>2023-2024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C428C11-3050-4417-B18C-9EA06B58A39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0026751"/>
              </p:ext>
            </p:extLst>
          </p:nvPr>
        </p:nvGraphicFramePr>
        <p:xfrm>
          <a:off x="580873" y="2341847"/>
          <a:ext cx="11027078" cy="36328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04886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9E7A2F-0B06-4D5D-9BF1-60DE2C266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District-wide </a:t>
            </a:r>
            <a:r>
              <a:rPr lang="en-US" dirty="0" err="1"/>
              <a:t>orf</a:t>
            </a:r>
            <a:r>
              <a:rPr lang="en-US" dirty="0"/>
              <a:t> (Words Correct) results </a:t>
            </a:r>
            <a:br>
              <a:rPr lang="en-US" dirty="0"/>
            </a:br>
            <a:r>
              <a:rPr lang="en-US" dirty="0"/>
              <a:t>grades 1-4 (Winter)</a:t>
            </a:r>
            <a:br>
              <a:rPr lang="en-US" dirty="0"/>
            </a:br>
            <a:r>
              <a:rPr lang="en-US" dirty="0"/>
              <a:t>2023-2024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C428C11-3050-4417-B18C-9EA06B58A39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9662253"/>
              </p:ext>
            </p:extLst>
          </p:nvPr>
        </p:nvGraphicFramePr>
        <p:xfrm>
          <a:off x="580873" y="2341847"/>
          <a:ext cx="11027078" cy="36328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01162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EA4FB6-2ECB-4BCC-BA9F-8B3A9652B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District-wide </a:t>
            </a:r>
            <a:r>
              <a:rPr lang="en-US" dirty="0" err="1"/>
              <a:t>orf</a:t>
            </a:r>
            <a:r>
              <a:rPr lang="en-US" dirty="0"/>
              <a:t> (Words Correct) results </a:t>
            </a:r>
            <a:br>
              <a:rPr lang="en-US" dirty="0"/>
            </a:br>
            <a:r>
              <a:rPr lang="en-US" dirty="0"/>
              <a:t>grade 1 (Winter)</a:t>
            </a:r>
            <a:br>
              <a:rPr lang="en-US" dirty="0"/>
            </a:br>
            <a:r>
              <a:rPr lang="en-US" dirty="0"/>
              <a:t>2023-2024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C428C11-3050-4417-B18C-9EA06B58A39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5689585"/>
              </p:ext>
            </p:extLst>
          </p:nvPr>
        </p:nvGraphicFramePr>
        <p:xfrm>
          <a:off x="580873" y="2341847"/>
          <a:ext cx="11027078" cy="36328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53139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EA4FB6-2ECB-4BCC-BA9F-8B3A9652B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District-wide </a:t>
            </a:r>
            <a:r>
              <a:rPr lang="en-US" dirty="0" err="1"/>
              <a:t>orf</a:t>
            </a:r>
            <a:r>
              <a:rPr lang="en-US" dirty="0"/>
              <a:t> (Words Correct) results </a:t>
            </a:r>
            <a:br>
              <a:rPr lang="en-US" dirty="0"/>
            </a:br>
            <a:r>
              <a:rPr lang="en-US" dirty="0"/>
              <a:t>grade 2 (Winter)</a:t>
            </a:r>
            <a:br>
              <a:rPr lang="en-US" dirty="0"/>
            </a:br>
            <a:r>
              <a:rPr lang="en-US" dirty="0"/>
              <a:t>2023-2024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C428C11-3050-4417-B18C-9EA06B58A39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3491501"/>
              </p:ext>
            </p:extLst>
          </p:nvPr>
        </p:nvGraphicFramePr>
        <p:xfrm>
          <a:off x="580873" y="2341847"/>
          <a:ext cx="11027078" cy="36328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762090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EA4FB6-2ECB-4BCC-BA9F-8B3A9652B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District-wide </a:t>
            </a:r>
            <a:r>
              <a:rPr lang="en-US" dirty="0" err="1"/>
              <a:t>orf</a:t>
            </a:r>
            <a:r>
              <a:rPr lang="en-US" dirty="0"/>
              <a:t> (Words Correct) results </a:t>
            </a:r>
            <a:br>
              <a:rPr lang="en-US" dirty="0"/>
            </a:br>
            <a:r>
              <a:rPr lang="en-US" dirty="0"/>
              <a:t>grade 3 (Winter)</a:t>
            </a:r>
            <a:br>
              <a:rPr lang="en-US" dirty="0"/>
            </a:br>
            <a:r>
              <a:rPr lang="en-US" dirty="0"/>
              <a:t>2023-2024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C428C11-3050-4417-B18C-9EA06B58A39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311764"/>
              </p:ext>
            </p:extLst>
          </p:nvPr>
        </p:nvGraphicFramePr>
        <p:xfrm>
          <a:off x="580873" y="2341847"/>
          <a:ext cx="11027078" cy="36328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703693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EA4FB6-2ECB-4BCC-BA9F-8B3A9652B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District-wide </a:t>
            </a:r>
            <a:r>
              <a:rPr lang="en-US" dirty="0" err="1"/>
              <a:t>orf</a:t>
            </a:r>
            <a:r>
              <a:rPr lang="en-US" dirty="0"/>
              <a:t> (Words Correct) results </a:t>
            </a:r>
            <a:br>
              <a:rPr lang="en-US" dirty="0"/>
            </a:br>
            <a:r>
              <a:rPr lang="en-US" dirty="0"/>
              <a:t>grade 4 (Winter)</a:t>
            </a:r>
            <a:br>
              <a:rPr lang="en-US" dirty="0"/>
            </a:br>
            <a:r>
              <a:rPr lang="en-US" dirty="0"/>
              <a:t>2023-2024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C428C11-3050-4417-B18C-9EA06B58A39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8609333"/>
              </p:ext>
            </p:extLst>
          </p:nvPr>
        </p:nvGraphicFramePr>
        <p:xfrm>
          <a:off x="580873" y="2341847"/>
          <a:ext cx="11027078" cy="36328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6239105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DividendVTI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Dividend">
      <a:majorFont>
        <a:latin typeface="Franklin Gothic Demi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OUR.pptx" id="{C8B94E25-33BD-45D5-BF09-DFDE6F66F827}" vid="{3906A810-667D-48F7-952C-A904CEA9ED63}"/>
    </a:ext>
  </a:extLst>
</a:theme>
</file>

<file path=ppt/theme/theme2.xml><?xml version="1.0" encoding="utf-8"?>
<a:theme xmlns:a="http://schemas.openxmlformats.org/drawingml/2006/main" name="Office Theme">
  <a:themeElements>
    <a:clrScheme name="Digital Blue Tunnel">
      <a:dk1>
        <a:srgbClr val="000000"/>
      </a:dk1>
      <a:lt1>
        <a:sysClr val="window" lastClr="FFFFFF"/>
      </a:lt1>
      <a:dk2>
        <a:srgbClr val="001027"/>
      </a:dk2>
      <a:lt2>
        <a:srgbClr val="C1EBF7"/>
      </a:lt2>
      <a:accent1>
        <a:srgbClr val="56C5FF"/>
      </a:accent1>
      <a:accent2>
        <a:srgbClr val="4BB836"/>
      </a:accent2>
      <a:accent3>
        <a:srgbClr val="F8B004"/>
      </a:accent3>
      <a:accent4>
        <a:srgbClr val="972ACD"/>
      </a:accent4>
      <a:accent5>
        <a:srgbClr val="F86E24"/>
      </a:accent5>
      <a:accent6>
        <a:srgbClr val="DB30C7"/>
      </a:accent6>
      <a:hlink>
        <a:srgbClr val="F8B004"/>
      </a:hlink>
      <a:folHlink>
        <a:srgbClr val="969696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Digital Blue Tunnel">
      <a:dk1>
        <a:srgbClr val="000000"/>
      </a:dk1>
      <a:lt1>
        <a:sysClr val="window" lastClr="FFFFFF"/>
      </a:lt1>
      <a:dk2>
        <a:srgbClr val="001027"/>
      </a:dk2>
      <a:lt2>
        <a:srgbClr val="C1EBF7"/>
      </a:lt2>
      <a:accent1>
        <a:srgbClr val="56C5FF"/>
      </a:accent1>
      <a:accent2>
        <a:srgbClr val="4BB836"/>
      </a:accent2>
      <a:accent3>
        <a:srgbClr val="F8B004"/>
      </a:accent3>
      <a:accent4>
        <a:srgbClr val="972ACD"/>
      </a:accent4>
      <a:accent5>
        <a:srgbClr val="F86E24"/>
      </a:accent5>
      <a:accent6>
        <a:srgbClr val="DB30C7"/>
      </a:accent6>
      <a:hlink>
        <a:srgbClr val="F8B004"/>
      </a:hlink>
      <a:folHlink>
        <a:srgbClr val="969696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464</TotalTime>
  <Words>244</Words>
  <Application>Microsoft Office PowerPoint</Application>
  <PresentationFormat>Custom</PresentationFormat>
  <Paragraphs>37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Corbel</vt:lpstr>
      <vt:lpstr>Franklin Gothic Book</vt:lpstr>
      <vt:lpstr>Franklin Gothic Demi</vt:lpstr>
      <vt:lpstr>Wingdings 2</vt:lpstr>
      <vt:lpstr>DividendVTI</vt:lpstr>
      <vt:lpstr>District-wide orf (Words Correct) results  Grades 2-4 (Fall) 2023-2024</vt:lpstr>
      <vt:lpstr>District-wide orf (Words Correct) results  Grade 2 (Fall) 2023-2024</vt:lpstr>
      <vt:lpstr>District-wide orf (Words Correct) results  Grade 3 (Fall) 2023-2024</vt:lpstr>
      <vt:lpstr>District-wide orf (Words Correct) results  Grade 4 (Fall) 2023-2024</vt:lpstr>
      <vt:lpstr>District-wide orf (Words Correct) results  grades 1-4 (Winter) 2023-2024</vt:lpstr>
      <vt:lpstr>District-wide orf (Words Correct) results  grade 1 (Winter) 2023-2024</vt:lpstr>
      <vt:lpstr>District-wide orf (Words Correct) results  grade 2 (Winter) 2023-2024</vt:lpstr>
      <vt:lpstr>District-wide orf (Words Correct) results  grade 3 (Winter) 2023-2024</vt:lpstr>
      <vt:lpstr>District-wide orf (Words Correct) results  grade 4 (Winter) 2023-2024</vt:lpstr>
      <vt:lpstr>District-wide orf (Words Correct) results  grades 1-4 (SPRING) 2023-2024</vt:lpstr>
      <vt:lpstr>District-wide orf (Words Correct) results  grade 1 (SPRING) 2023-2024</vt:lpstr>
      <vt:lpstr>District-wide orf (Words Correct) results  grade 2 (SPRING) 2023-2024</vt:lpstr>
      <vt:lpstr>District-wide orf (Words Correct) results  grade 3 (SPRING) 2023-2024</vt:lpstr>
      <vt:lpstr>District-wide orf (Words Correct) results  grade 4 (spring) 2023-2024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Fall Benchmarks and Reading Program Presentation</dc:title>
  <dc:creator>Rooney, Horace</dc:creator>
  <cp:lastModifiedBy>Gately, Patrick</cp:lastModifiedBy>
  <cp:revision>6</cp:revision>
  <cp:lastPrinted>2021-10-07T16:32:17Z</cp:lastPrinted>
  <dcterms:created xsi:type="dcterms:W3CDTF">2020-12-18T17:39:58Z</dcterms:created>
  <dcterms:modified xsi:type="dcterms:W3CDTF">2024-08-26T15:24:45Z</dcterms:modified>
</cp:coreProperties>
</file>